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7" r:id="rId2"/>
    <p:sldId id="256" r:id="rId3"/>
    <p:sldId id="268" r:id="rId4"/>
    <p:sldId id="257" r:id="rId5"/>
    <p:sldId id="258" r:id="rId6"/>
    <p:sldId id="269" r:id="rId7"/>
    <p:sldId id="259" r:id="rId8"/>
    <p:sldId id="270" r:id="rId9"/>
    <p:sldId id="271" r:id="rId10"/>
    <p:sldId id="260" r:id="rId11"/>
    <p:sldId id="272" r:id="rId12"/>
    <p:sldId id="261" r:id="rId13"/>
    <p:sldId id="273" r:id="rId14"/>
    <p:sldId id="262" r:id="rId15"/>
    <p:sldId id="274" r:id="rId16"/>
    <p:sldId id="263" r:id="rId17"/>
    <p:sldId id="275" r:id="rId18"/>
    <p:sldId id="264" r:id="rId19"/>
    <p:sldId id="265" r:id="rId20"/>
    <p:sldId id="266" r:id="rId21"/>
    <p:sldId id="267" r:id="rId22"/>
    <p:sldId id="278" r:id="rId23"/>
    <p:sldId id="279" r:id="rId24"/>
    <p:sldId id="280" r:id="rId25"/>
    <p:sldId id="281" r:id="rId26"/>
    <p:sldId id="282" r:id="rId27"/>
    <p:sldId id="283" r:id="rId28"/>
    <p:sldId id="284" r:id="rId29"/>
    <p:sldId id="285" r:id="rId30"/>
    <p:sldId id="286" r:id="rId31"/>
    <p:sldId id="28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4/26/2019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84348" y="1019458"/>
            <a:ext cx="8465713" cy="3785652"/>
          </a:xfrm>
          <a:prstGeom prst="rect">
            <a:avLst/>
          </a:prstGeom>
        </p:spPr>
        <p:txBody>
          <a:bodyPr wrap="square">
            <a:spAutoFit/>
          </a:bodyPr>
          <a:lstStyle/>
          <a:p>
            <a:r>
              <a:rPr lang="en-US" sz="6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NATIONAL INTEGRITY ROLE OF MEDIA AND POLTICAL PARTIES IN PAKISTAN </a:t>
            </a:r>
          </a:p>
        </p:txBody>
      </p:sp>
    </p:spTree>
    <p:extLst>
      <p:ext uri="{BB962C8B-B14F-4D97-AF65-F5344CB8AC3E}">
        <p14:creationId xmlns:p14="http://schemas.microsoft.com/office/powerpoint/2010/main" val="3454659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709" y="821075"/>
            <a:ext cx="8890715" cy="4982390"/>
          </a:xfrm>
          <a:prstGeom prst="rect">
            <a:avLst/>
          </a:prstGeom>
        </p:spPr>
        <p:txBody>
          <a:bodyPr wrap="square">
            <a:spAutoFit/>
          </a:bodyPr>
          <a:lstStyle/>
          <a:p>
            <a:pPr lvl="0" fontAlgn="base">
              <a:lnSpc>
                <a:spcPct val="112000"/>
              </a:lnSpc>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Pashtuns constitute 12.5 percent of the population. Pashtuns are divided into many tribes, and their tribal structure is egalitarian. Pashtuns follow a strict code of conduct known as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Pashtunwali</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(“Pashtun Way”). Pashtun identity, including their interpretation of Islamic law, is formulated and guided by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Pashtunwali</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The code is based on the absolute obligations of providing hospitality and sanctuary, even to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one‟s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enemies, and exacting revenge at all costs in the defense of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one‟s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honor. The code also requires Pashtuns to abide by the decisions of the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jirga</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(council of tribal leaders) in matters of dispute. Many Pashtuns have blue eyes and claim to be descendants of the European soldiers who fought for Alexander the Great in the region 2,000 years ago. They have a rich oral tradition in their ethnic language, Pashto, but many Pashtuns prefer to read and write in Urdu. Pashtuns are primarily farmers, livestock herders, traders, and soldiers in the Pakistan military. </a:t>
            </a:r>
          </a:p>
          <a:p>
            <a:pPr>
              <a:lnSpc>
                <a:spcPct val="112000"/>
              </a:lnSpc>
              <a:spcAft>
                <a:spcPts val="195"/>
              </a:spcAft>
            </a:pPr>
            <a:r>
              <a:rPr lang="en-US" sz="2000" dirty="0">
                <a:latin typeface="Times New Roman" panose="02020603050405020304" pitchFamily="18" charset="0"/>
                <a:ea typeface="Times New Roman" panose="02020603050405020304" pitchFamily="18" charset="0"/>
              </a:rPr>
              <a:t> </a:t>
            </a:r>
          </a:p>
          <a:p>
            <a:pPr>
              <a:lnSpc>
                <a:spcPct val="112000"/>
              </a:lnSpc>
              <a:spcAft>
                <a:spcPts val="210"/>
              </a:spcAft>
            </a:pPr>
            <a:r>
              <a:rPr lang="en-US" sz="2000" dirty="0" smtClean="0">
                <a:latin typeface="Times New Roman" panose="02020603050405020304" pitchFamily="18" charset="0"/>
                <a:ea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65505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60" y="676952"/>
            <a:ext cx="8478592" cy="3896516"/>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Baluchis constitute 4 percent of the population. Most Baluchis are nomadic, migrating wherever the desert-like conditions of their homeland, the Baluchistan Plateau, provide enough vegetation to raise their animals. Raising livestock, mainly sheep and goats, and selling their hides and wool is a way of life for the Baluchis. They also have apple, almond, and apricot orchards, and some grow wheat.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Baluchi</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tribal organization is strictly </a:t>
            </a:r>
          </a:p>
          <a:p>
            <a:pPr marR="0" indent="-6350">
              <a:lnSpc>
                <a:spcPct val="112000"/>
              </a:lnSpc>
              <a:spcBef>
                <a:spcPts val="0"/>
              </a:spcBef>
              <a:spcAft>
                <a:spcPts val="260"/>
              </a:spcAft>
            </a:pPr>
            <a:r>
              <a:rPr lang="en-US" sz="2000" dirty="0">
                <a:latin typeface="Times New Roman" panose="02020603050405020304" pitchFamily="18" charset="0"/>
                <a:ea typeface="Times New Roman" panose="02020603050405020304" pitchFamily="18" charset="0"/>
              </a:rPr>
              <a:t>hierarchical, and each tribe is headed by a </a:t>
            </a:r>
            <a:r>
              <a:rPr lang="en-US" sz="2000" dirty="0" err="1">
                <a:latin typeface="Times New Roman" panose="02020603050405020304" pitchFamily="18" charset="0"/>
                <a:ea typeface="Times New Roman" panose="02020603050405020304" pitchFamily="18" charset="0"/>
              </a:rPr>
              <a:t>sardar</a:t>
            </a:r>
            <a:r>
              <a:rPr lang="en-US" sz="2000" dirty="0">
                <a:latin typeface="Times New Roman" panose="02020603050405020304" pitchFamily="18" charset="0"/>
                <a:ea typeface="Times New Roman" panose="02020603050405020304" pitchFamily="18" charset="0"/>
              </a:rPr>
              <a:t> (tribal chief). Most Baluchis speak </a:t>
            </a:r>
            <a:r>
              <a:rPr lang="en-US" sz="2000" dirty="0" err="1">
                <a:latin typeface="Times New Roman" panose="02020603050405020304" pitchFamily="18" charset="0"/>
                <a:ea typeface="Times New Roman" panose="02020603050405020304" pitchFamily="18" charset="0"/>
              </a:rPr>
              <a:t>Baluchi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Balochi</a:t>
            </a:r>
            <a:r>
              <a:rPr lang="en-US" sz="2000" dirty="0">
                <a:latin typeface="Times New Roman" panose="02020603050405020304" pitchFamily="18" charset="0"/>
                <a:ea typeface="Times New Roman" panose="02020603050405020304" pitchFamily="18" charset="0"/>
              </a:rPr>
              <a:t>), a language that is similar to Persian. About one-fifth of Baluchis also speak </a:t>
            </a:r>
            <a:r>
              <a:rPr lang="en-US" sz="2000" dirty="0" err="1">
                <a:latin typeface="Times New Roman" panose="02020603050405020304" pitchFamily="18" charset="0"/>
                <a:ea typeface="Times New Roman" panose="02020603050405020304" pitchFamily="18" charset="0"/>
              </a:rPr>
              <a:t>Brahui</a:t>
            </a:r>
            <a:r>
              <a:rPr lang="en-US" sz="2000" dirty="0">
                <a:latin typeface="Times New Roman" panose="02020603050405020304" pitchFamily="18" charset="0"/>
                <a:ea typeface="Times New Roman" panose="02020603050405020304" pitchFamily="18" charset="0"/>
              </a:rPr>
              <a:t>, a Dravidian-derived language. Baluchis are the least educated and poorest segment of the population and are inadequately represented in government.  </a:t>
            </a:r>
          </a:p>
        </p:txBody>
      </p:sp>
    </p:spTree>
    <p:extLst>
      <p:ext uri="{BB962C8B-B14F-4D97-AF65-F5344CB8AC3E}">
        <p14:creationId xmlns:p14="http://schemas.microsoft.com/office/powerpoint/2010/main" val="30004255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709" y="783102"/>
            <a:ext cx="8980867" cy="4612032"/>
          </a:xfrm>
          <a:prstGeom prst="rect">
            <a:avLst/>
          </a:prstGeom>
        </p:spPr>
        <p:txBody>
          <a:bodyPr wrap="square">
            <a:spAutoFit/>
          </a:bodyPr>
          <a:lstStyle/>
          <a:p>
            <a:pPr lvl="0" fontAlgn="base">
              <a:lnSpc>
                <a:spcPct val="112000"/>
              </a:lnSpc>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Mohajirs constitute about 8 percent of the population. They are Muslims who settled in Pakistan after the partition of British India in 1947. Unlike other cultural groups of Pakistan, they do not have a tribe-based cultural identity. They are the only people in the country for whom Urdu, the official language, is their native tongue. Mohajirs were the vanguard of the Pakistan Movement, which advocated the partition of British India in order to create the independent nation of Pakistan for Indian Muslims. After the partition, a large number of Muslims migrated from various urban centers of India to live in the new nation of Pakistan. These migrants later identified themselves as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mohajirs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 large number of Mohajirs settled in the cities of Sind Province, particularly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Karāchi</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and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Hyderābād</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They were better educated than most indigenous Pakistanis and assumed positions of leadership in business, finance, and administration. Today they remain mostly urban. </a:t>
            </a:r>
          </a:p>
          <a:p>
            <a:pPr>
              <a:lnSpc>
                <a:spcPct val="112000"/>
              </a:lnSpc>
              <a:spcAft>
                <a:spcPts val="210"/>
              </a:spcAft>
            </a:pPr>
            <a:r>
              <a:rPr lang="en-US" sz="2000" dirty="0">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1750645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8134" y="593425"/>
            <a:ext cx="8787685" cy="5324535"/>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Sindhis felt dispossessed by the </a:t>
            </a:r>
            <a:r>
              <a:rPr lang="en-US" sz="2000" dirty="0" smtClean="0">
                <a:latin typeface="Times New Roman" panose="02020603050405020304" pitchFamily="18" charset="0"/>
                <a:ea typeface="Times New Roman" panose="02020603050405020304" pitchFamily="18" charset="0"/>
              </a:rPr>
              <a:t>preponderance (majority) </a:t>
            </a:r>
            <a:r>
              <a:rPr lang="en-US" sz="2000" dirty="0">
                <a:latin typeface="Times New Roman" panose="02020603050405020304" pitchFamily="18" charset="0"/>
                <a:ea typeface="Times New Roman" panose="02020603050405020304" pitchFamily="18" charset="0"/>
              </a:rPr>
              <a:t>of Mohajirs in the urban centers of Sind. With the emergence of a Sindhi middle class in the 1970s and adoption of Sindhi as a provincial language in 1972, tensions between Mohajirs and Sindhis began to mount. The 1973 constitution of Pakistan divided Sind into rural and urban districts, with the implication that the more numerous Sindhis would be better represented in government. Many Mohajirs felt that they were being denied opportunities and launched a movement to represent their interests. The movement, which evolved into the </a:t>
            </a:r>
            <a:r>
              <a:rPr lang="en-US" sz="2000" dirty="0" err="1">
                <a:latin typeface="Times New Roman" panose="02020603050405020304" pitchFamily="18" charset="0"/>
                <a:ea typeface="Times New Roman" panose="02020603050405020304" pitchFamily="18" charset="0"/>
              </a:rPr>
              <a:t>Mohajir</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Qaumi</a:t>
            </a:r>
            <a:r>
              <a:rPr lang="en-US" sz="2000" dirty="0">
                <a:latin typeface="Times New Roman" panose="02020603050405020304" pitchFamily="18" charset="0"/>
                <a:ea typeface="Times New Roman" panose="02020603050405020304" pitchFamily="18" charset="0"/>
              </a:rPr>
              <a:t> Movement (MQM) in the mid-1980s, called for official recognition of Mohajirs as a separate cultural group and advocated improved rights for Mohajirs. Although factional rivalries and violence within the MQM tarnished its image and shrunk its power base, the movement continues to be a potent force in urban centers of the province, particularly </a:t>
            </a:r>
            <a:r>
              <a:rPr lang="en-US" sz="2000" dirty="0" err="1">
                <a:latin typeface="Times New Roman" panose="02020603050405020304" pitchFamily="18" charset="0"/>
                <a:ea typeface="Times New Roman" panose="02020603050405020304" pitchFamily="18" charset="0"/>
              </a:rPr>
              <a:t>Karāchi</a:t>
            </a:r>
            <a:r>
              <a:rPr lang="en-US" sz="2000" dirty="0">
                <a:latin typeface="Times New Roman" panose="02020603050405020304" pitchFamily="18" charset="0"/>
                <a:ea typeface="Times New Roman" panose="02020603050405020304" pitchFamily="18" charset="0"/>
              </a:rPr>
              <a:t>. The MQM has contributed to a more defined </a:t>
            </a:r>
            <a:r>
              <a:rPr lang="en-US" sz="2000" dirty="0" err="1">
                <a:latin typeface="Times New Roman" panose="02020603050405020304" pitchFamily="18" charset="0"/>
                <a:ea typeface="Times New Roman" panose="02020603050405020304" pitchFamily="18" charset="0"/>
              </a:rPr>
              <a:t>Mohajir</a:t>
            </a:r>
            <a:r>
              <a:rPr lang="en-US" sz="2000" dirty="0">
                <a:latin typeface="Times New Roman" panose="02020603050405020304" pitchFamily="18" charset="0"/>
                <a:ea typeface="Times New Roman" panose="02020603050405020304" pitchFamily="18" charset="0"/>
              </a:rPr>
              <a:t> identity within the country. The ethnic / provincial divide behind almost every scene of threat to </a:t>
            </a:r>
            <a:r>
              <a:rPr lang="en-US" sz="2000" dirty="0" err="1">
                <a:latin typeface="Times New Roman" panose="02020603050405020304" pitchFamily="18" charset="0"/>
                <a:ea typeface="Times New Roman" panose="02020603050405020304" pitchFamily="18" charset="0"/>
              </a:rPr>
              <a:t>Pakistan‟s</a:t>
            </a:r>
            <a:r>
              <a:rPr lang="en-US" sz="2000" dirty="0">
                <a:latin typeface="Times New Roman" panose="02020603050405020304" pitchFamily="18" charset="0"/>
                <a:ea typeface="Times New Roman" panose="02020603050405020304" pitchFamily="18" charset="0"/>
              </a:rPr>
              <a:t> integrity long with the low literacy rate and public awareness. It is also proven fact that our enemies specially India are using the same plate form to gain their interests in the region or to maintain their hostile and evil designs against Pakistan. </a:t>
            </a:r>
            <a:endParaRPr lang="en-US" sz="2000" dirty="0"/>
          </a:p>
        </p:txBody>
      </p:sp>
    </p:spTree>
    <p:extLst>
      <p:ext uri="{BB962C8B-B14F-4D97-AF65-F5344CB8AC3E}">
        <p14:creationId xmlns:p14="http://schemas.microsoft.com/office/powerpoint/2010/main" val="1314431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770" y="861404"/>
            <a:ext cx="8646017" cy="4396075"/>
          </a:xfrm>
          <a:prstGeom prst="rect">
            <a:avLst/>
          </a:prstGeom>
        </p:spPr>
        <p:txBody>
          <a:bodyPr wrap="square">
            <a:spAutoFit/>
          </a:bodyPr>
          <a:lstStyle/>
          <a:p>
            <a:pPr indent="-6350">
              <a:spcBef>
                <a:spcPts val="0"/>
              </a:spcBef>
              <a:spcAft>
                <a:spcPts val="190"/>
              </a:spcAft>
            </a:pPr>
            <a:r>
              <a:rPr lang="en-US" sz="2400" b="1" kern="0" dirty="0">
                <a:latin typeface="Times New Roman" panose="02020603050405020304" pitchFamily="18" charset="0"/>
                <a:ea typeface="Times New Roman" panose="02020603050405020304" pitchFamily="18" charset="0"/>
              </a:rPr>
              <a:t>PART-II </a:t>
            </a:r>
          </a:p>
          <a:p>
            <a:pPr>
              <a:lnSpc>
                <a:spcPct val="112000"/>
              </a:lnSpc>
              <a:spcAft>
                <a:spcPts val="195"/>
              </a:spcAft>
            </a:pPr>
            <a:r>
              <a:rPr lang="en-US" sz="2000" b="1" dirty="0">
                <a:latin typeface="Times New Roman" panose="02020603050405020304" pitchFamily="18" charset="0"/>
                <a:ea typeface="Times New Roman" panose="02020603050405020304" pitchFamily="18" charset="0"/>
              </a:rPr>
              <a:t> </a:t>
            </a:r>
            <a:endParaRPr lang="en-US" sz="2000" dirty="0">
              <a:latin typeface="Times New Roman" panose="02020603050405020304" pitchFamily="18" charset="0"/>
              <a:ea typeface="Times New Roman" panose="02020603050405020304" pitchFamily="18" charset="0"/>
            </a:endParaRPr>
          </a:p>
          <a:p>
            <a:pPr indent="-6350">
              <a:spcBef>
                <a:spcPts val="0"/>
              </a:spcBef>
              <a:spcAft>
                <a:spcPts val="190"/>
              </a:spcAft>
            </a:pPr>
            <a:r>
              <a:rPr lang="en-US" sz="2000" b="1" kern="0" dirty="0">
                <a:latin typeface="Times New Roman" panose="02020603050405020304" pitchFamily="18" charset="0"/>
                <a:ea typeface="Times New Roman" panose="02020603050405020304" pitchFamily="18" charset="0"/>
              </a:rPr>
              <a:t>Problems / Factors Effecting the </a:t>
            </a:r>
            <a:r>
              <a:rPr lang="en-US" sz="2000" b="1" kern="0" dirty="0" smtClean="0">
                <a:latin typeface="Times New Roman" panose="02020603050405020304" pitchFamily="18" charset="0"/>
                <a:ea typeface="Times New Roman" panose="02020603050405020304" pitchFamily="18" charset="0"/>
              </a:rPr>
              <a:t>Cohesion(unity) </a:t>
            </a:r>
            <a:r>
              <a:rPr lang="en-US" sz="2000" b="1" kern="0" dirty="0">
                <a:latin typeface="Times New Roman" panose="02020603050405020304" pitchFamily="18" charset="0"/>
                <a:ea typeface="Times New Roman" panose="02020603050405020304" pitchFamily="18" charset="0"/>
              </a:rPr>
              <a:t>of </a:t>
            </a:r>
            <a:r>
              <a:rPr lang="en-US" sz="2000" b="1" kern="0" dirty="0" smtClean="0">
                <a:latin typeface="Times New Roman" panose="02020603050405020304" pitchFamily="18" charset="0"/>
                <a:ea typeface="Times New Roman" panose="02020603050405020304" pitchFamily="18" charset="0"/>
              </a:rPr>
              <a:t>Pakistan </a:t>
            </a:r>
          </a:p>
          <a:p>
            <a:pPr>
              <a:lnSpc>
                <a:spcPct val="112000"/>
              </a:lnSpc>
              <a:spcAft>
                <a:spcPts val="170"/>
              </a:spcAft>
            </a:pPr>
            <a:r>
              <a:rPr lang="en-US" sz="2000" b="1" dirty="0" smtClean="0">
                <a:latin typeface="Times New Roman" panose="02020603050405020304" pitchFamily="18" charset="0"/>
                <a:ea typeface="Times New Roman" panose="02020603050405020304" pitchFamily="18" charset="0"/>
              </a:rPr>
              <a:t> </a:t>
            </a:r>
            <a:endParaRPr lang="en-US" sz="2000" dirty="0" smtClean="0">
              <a:latin typeface="Times New Roman" panose="02020603050405020304" pitchFamily="18" charset="0"/>
              <a:ea typeface="Times New Roman" panose="02020603050405020304" pitchFamily="18" charset="0"/>
            </a:endParaRPr>
          </a:p>
          <a:p>
            <a:pPr marL="6350" marR="0" indent="0">
              <a:lnSpc>
                <a:spcPct val="112000"/>
              </a:lnSpc>
              <a:spcBef>
                <a:spcPts val="0"/>
              </a:spcBef>
              <a:spcAft>
                <a:spcPts val="260"/>
              </a:spcAft>
            </a:pPr>
            <a:r>
              <a:rPr lang="en-US" sz="2000" b="1" dirty="0" smtClean="0">
                <a:latin typeface="Times New Roman" panose="02020603050405020304" pitchFamily="18" charset="0"/>
                <a:ea typeface="Times New Roman" panose="02020603050405020304" pitchFamily="18" charset="0"/>
              </a:rPr>
              <a:t>Balochistan </a:t>
            </a:r>
            <a:r>
              <a:rPr lang="en-US" sz="2000" b="1" dirty="0">
                <a:latin typeface="Times New Roman" panose="02020603050405020304" pitchFamily="18" charset="0"/>
                <a:ea typeface="Times New Roman" panose="02020603050405020304" pitchFamily="18" charset="0"/>
              </a:rPr>
              <a:t>Issue</a:t>
            </a:r>
            <a:r>
              <a:rPr lang="en-US" sz="2000" dirty="0">
                <a:latin typeface="Times New Roman" panose="02020603050405020304" pitchFamily="18" charset="0"/>
                <a:ea typeface="Times New Roman" panose="02020603050405020304" pitchFamily="18" charset="0"/>
              </a:rPr>
              <a:t>.</a:t>
            </a:r>
          </a:p>
          <a:p>
            <a:pPr marL="457200" marR="0" indent="-6350">
              <a:lnSpc>
                <a:spcPct val="112000"/>
              </a:lnSpc>
              <a:spcBef>
                <a:spcPts val="0"/>
              </a:spcBef>
              <a:spcAft>
                <a:spcPts val="260"/>
              </a:spcAft>
            </a:pPr>
            <a:r>
              <a:rPr lang="en-US" sz="2000" dirty="0">
                <a:latin typeface="Times New Roman" panose="02020603050405020304" pitchFamily="18" charset="0"/>
                <a:ea typeface="Times New Roman" panose="02020603050405020304" pitchFamily="18" charset="0"/>
              </a:rPr>
              <a:t> </a:t>
            </a: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Balochistan is largest part of the country area wise and rich in mineral resources. It has different kind of terrain features causing difficulties in development process of Balochistan. Due to less literacy rate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Baluchi</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tribe heads make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endavours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to exploit the innocence of the public and cause hurdles for the betterment and peaceful resolve of the issues. One of the main issues which has its origin since long and that aggravated the </a:t>
            </a:r>
            <a:r>
              <a:rPr lang="en-US" sz="2000" dirty="0" smtClean="0">
                <a:latin typeface="Times New Roman" panose="02020603050405020304" pitchFamily="18" charset="0"/>
                <a:ea typeface="Times New Roman" panose="02020603050405020304" pitchFamily="18" charset="0"/>
              </a:rPr>
              <a:t>situation </a:t>
            </a:r>
            <a:r>
              <a:rPr lang="en-US" sz="2000" dirty="0">
                <a:latin typeface="Times New Roman" panose="02020603050405020304" pitchFamily="18" charset="0"/>
                <a:ea typeface="Times New Roman" panose="02020603050405020304" pitchFamily="18" charset="0"/>
              </a:rPr>
              <a:t>recently is Sui Gas </a:t>
            </a:r>
            <a:r>
              <a:rPr lang="en-US" sz="2000" dirty="0" smtClean="0">
                <a:latin typeface="Times New Roman" panose="02020603050405020304" pitchFamily="18" charset="0"/>
                <a:ea typeface="Times New Roman" panose="02020603050405020304" pitchFamily="18" charset="0"/>
              </a:rPr>
              <a:t>Fields</a:t>
            </a:r>
            <a:endParaRPr lang="en-US" sz="2000" dirty="0"/>
          </a:p>
        </p:txBody>
      </p:sp>
    </p:spTree>
    <p:extLst>
      <p:ext uri="{BB962C8B-B14F-4D97-AF65-F5344CB8AC3E}">
        <p14:creationId xmlns:p14="http://schemas.microsoft.com/office/powerpoint/2010/main" val="26985134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466" y="889928"/>
            <a:ext cx="9058141" cy="3513078"/>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Baluchi</a:t>
            </a:r>
            <a:r>
              <a:rPr lang="en-US" sz="2000" dirty="0">
                <a:latin typeface="Times New Roman" panose="02020603050405020304" pitchFamily="18" charset="0"/>
                <a:ea typeface="Times New Roman" panose="02020603050405020304" pitchFamily="18" charset="0"/>
              </a:rPr>
              <a:t> people have the </a:t>
            </a:r>
            <a:r>
              <a:rPr lang="en-US" sz="2000" dirty="0" smtClean="0">
                <a:latin typeface="Times New Roman" panose="02020603050405020304" pitchFamily="18" charset="0"/>
                <a:ea typeface="Times New Roman" panose="02020603050405020304" pitchFamily="18" charset="0"/>
              </a:rPr>
              <a:t>resentments(angers) </a:t>
            </a:r>
            <a:r>
              <a:rPr lang="en-US" sz="2000" dirty="0">
                <a:latin typeface="Times New Roman" panose="02020603050405020304" pitchFamily="18" charset="0"/>
                <a:ea typeface="Times New Roman" panose="02020603050405020304" pitchFamily="18" charset="0"/>
              </a:rPr>
              <a:t>that Balochistan has been neglected throughout under a succession of different governments. If any development has been done, it has clearly benefited the </a:t>
            </a:r>
            <a:r>
              <a:rPr lang="en-US" sz="2000" dirty="0" smtClean="0">
                <a:latin typeface="Times New Roman" panose="02020603050405020304" pitchFamily="18" charset="0"/>
                <a:ea typeface="Times New Roman" panose="02020603050405020304" pitchFamily="18" charset="0"/>
              </a:rPr>
              <a:t>center </a:t>
            </a:r>
            <a:r>
              <a:rPr lang="en-US" sz="2000" dirty="0">
                <a:latin typeface="Times New Roman" panose="02020603050405020304" pitchFamily="18" charset="0"/>
                <a:ea typeface="Times New Roman" panose="02020603050405020304" pitchFamily="18" charset="0"/>
              </a:rPr>
              <a:t>and the people living in other provinces. A clear-cut discrimination is seen in dealings with the largest province by all governments, be it in terms of health, education, or development. The province has only one university, and that also doesn't have all the departments needed, one medical college lacking any facilities for post-graduate studies, one engineering university and a polytechnic college each for boys and girls. The health sector does not present a much brighter picture: the capital of the province has only two government-run hospitals, neither having all facilities.</a:t>
            </a:r>
            <a:endParaRPr lang="en-US" sz="2000" dirty="0"/>
          </a:p>
        </p:txBody>
      </p:sp>
    </p:spTree>
    <p:extLst>
      <p:ext uri="{BB962C8B-B14F-4D97-AF65-F5344CB8AC3E}">
        <p14:creationId xmlns:p14="http://schemas.microsoft.com/office/powerpoint/2010/main" val="2922804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7228" y="1836126"/>
            <a:ext cx="7512675" cy="2474845"/>
          </a:xfrm>
          <a:prstGeom prst="rect">
            <a:avLst/>
          </a:prstGeom>
        </p:spPr>
        <p:txBody>
          <a:bodyPr wrap="square">
            <a:spAutoFit/>
          </a:bodyPr>
          <a:lstStyle/>
          <a:p>
            <a:pPr marL="6350" marR="0" indent="0">
              <a:lnSpc>
                <a:spcPct val="112000"/>
              </a:lnSpc>
              <a:spcBef>
                <a:spcPts val="0"/>
              </a:spcBef>
              <a:spcAft>
                <a:spcPts val="260"/>
              </a:spcAft>
            </a:pPr>
            <a:r>
              <a:rPr lang="en-US" sz="3600" dirty="0">
                <a:latin typeface="Times New Roman" panose="02020603050405020304" pitchFamily="18" charset="0"/>
                <a:ea typeface="Times New Roman" panose="02020603050405020304" pitchFamily="18" charset="0"/>
              </a:rPr>
              <a:t>Water Resources </a:t>
            </a: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Including </a:t>
            </a:r>
            <a:r>
              <a:rPr lang="en-US" sz="2000" dirty="0" err="1"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Kalabagh</a:t>
            </a: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Dam. In the 50s at the time when India had threatened to stop irrigation water supplies to Pakistan, the Central Engineering Authority had hired the services of western dam engineers to identify possible storage sites on the main Indus gorge, specially in the salt zone. </a:t>
            </a:r>
            <a:endParaRPr lang="en-US" sz="2000" u="none" strike="noStrike" dirty="0">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84756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681" y="978983"/>
            <a:ext cx="7718739" cy="3930628"/>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36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Sectarianism</a:t>
            </a:r>
            <a:endParaRPr lang="en-US" sz="36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6350">
              <a:lnSpc>
                <a:spcPct val="112000"/>
              </a:lnSpc>
              <a:spcBef>
                <a:spcPts val="0"/>
              </a:spcBef>
              <a:spcAft>
                <a:spcPts val="260"/>
              </a:spcAft>
            </a:pPr>
            <a:r>
              <a:rPr lang="en-US" sz="2000" dirty="0">
                <a:latin typeface="Times New Roman" panose="02020603050405020304" pitchFamily="18" charset="0"/>
                <a:ea typeface="Times New Roman" panose="02020603050405020304" pitchFamily="18" charset="0"/>
              </a:rPr>
              <a:t> </a:t>
            </a:r>
          </a:p>
          <a:p>
            <a:pPr marR="0" lvl="0" fontAlgn="base">
              <a:lnSpc>
                <a:spcPct val="112000"/>
              </a:lnSpc>
              <a:spcBef>
                <a:spcPts val="0"/>
              </a:spcBef>
              <a:spcAft>
                <a:spcPts val="260"/>
              </a:spcAft>
              <a:buClr>
                <a:srgbClr val="000000"/>
              </a:buClr>
              <a:buSzPts val="1200"/>
            </a:pP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 sectarian war between Pakistan's Shias and Sunnis is on since long and has deep roots with the objectives of foreign agencies e.g., RAW, KJB </a:t>
            </a: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and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Mosad</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Available figures indicate that, between January 1989 and May 31, 2005 a total of 1,784 Pakistanis were killed, and another 4,279 injured in 1,866 incidents of sectarian violence and terror across the country </a:t>
            </a: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According to the present  available figures 60 thousand people have been killed in terrorism in Pakistan. </a:t>
            </a:r>
          </a:p>
        </p:txBody>
      </p:sp>
    </p:spTree>
    <p:extLst>
      <p:ext uri="{BB962C8B-B14F-4D97-AF65-F5344CB8AC3E}">
        <p14:creationId xmlns:p14="http://schemas.microsoft.com/office/powerpoint/2010/main" val="26879414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3437" y="1066911"/>
            <a:ext cx="9161172" cy="4547079"/>
          </a:xfrm>
          <a:prstGeom prst="rect">
            <a:avLst/>
          </a:prstGeom>
        </p:spPr>
        <p:txBody>
          <a:bodyPr wrap="square">
            <a:spAutoFit/>
          </a:bodyPr>
          <a:lstStyle/>
          <a:p>
            <a:pPr marL="6350" marR="0" indent="0">
              <a:lnSpc>
                <a:spcPct val="112000"/>
              </a:lnSpc>
              <a:spcBef>
                <a:spcPts val="0"/>
              </a:spcBef>
              <a:spcAft>
                <a:spcPts val="260"/>
              </a:spcAft>
            </a:pPr>
            <a:r>
              <a:rPr lang="en-US" sz="3600" dirty="0">
                <a:latin typeface="Times New Roman" panose="02020603050405020304" pitchFamily="18" charset="0"/>
                <a:ea typeface="Times New Roman" panose="02020603050405020304" pitchFamily="18" charset="0"/>
              </a:rPr>
              <a:t>Political instability</a:t>
            </a:r>
          </a:p>
          <a:p>
            <a:pPr marL="457200" marR="0" indent="-6350">
              <a:lnSpc>
                <a:spcPct val="112000"/>
              </a:lnSpc>
              <a:spcBef>
                <a:spcPts val="0"/>
              </a:spcBef>
              <a:spcAft>
                <a:spcPts val="260"/>
              </a:spcAft>
            </a:pPr>
            <a:r>
              <a:rPr lang="en-US" dirty="0">
                <a:latin typeface="Times New Roman" panose="02020603050405020304" pitchFamily="18" charset="0"/>
                <a:ea typeface="Times New Roman" panose="02020603050405020304" pitchFamily="18" charset="0"/>
              </a:rPr>
              <a:t> </a:t>
            </a:r>
          </a:p>
          <a:p>
            <a:pPr marR="0" lvl="0" fontAlgn="base">
              <a:lnSpc>
                <a:spcPct val="112000"/>
              </a:lnSpc>
              <a:spcBef>
                <a:spcPts val="0"/>
              </a:spcBef>
              <a:spcAft>
                <a:spcPts val="260"/>
              </a:spcAft>
              <a:buClr>
                <a:srgbClr val="000000"/>
              </a:buClr>
              <a:buSzPts val="1200"/>
            </a:pPr>
            <a:r>
              <a:rPr lang="en-US"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Since achieving independence in 1947, Pakistan has had a checkered constitutional history reflected not only in the country's political instability but in the relative immaturity of its legislative institutions. Frequent military interventions on the one hand and endemic violence and corruption in public life on the other have stunted the growth of a true parliamentary system. This particular aspect of a states life prevails all and augments all other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refrences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of states policies and its progress, which Pakistan has been lacking unfortunately. This has affected the state machinery and distorted the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public approach towards collective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interest.Mostly</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it is because of the gap that was created after Quid 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Azam‟s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death and it always had its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remanents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in almost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evry</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regime.most</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of the political parties are personality oriented and lack even their internal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discpline</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u="none" strike="noStrike" dirty="0">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4400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404" y="746976"/>
            <a:ext cx="9418749" cy="5364033"/>
          </a:xfrm>
          <a:prstGeom prst="rect">
            <a:avLst/>
          </a:prstGeom>
        </p:spPr>
        <p:txBody>
          <a:bodyPr wrap="square">
            <a:spAutoFit/>
          </a:bodyPr>
          <a:lstStyle/>
          <a:p>
            <a:pPr indent="-6350">
              <a:spcBef>
                <a:spcPts val="0"/>
              </a:spcBef>
              <a:spcAft>
                <a:spcPts val="190"/>
              </a:spcAft>
            </a:pPr>
            <a:r>
              <a:rPr lang="en-US" sz="2000" b="1" kern="0" dirty="0">
                <a:latin typeface="Times New Roman" panose="02020603050405020304" pitchFamily="18" charset="0"/>
                <a:ea typeface="Times New Roman" panose="02020603050405020304" pitchFamily="18" charset="0"/>
              </a:rPr>
              <a:t>Part-III</a:t>
            </a:r>
            <a:r>
              <a:rPr lang="en-US" b="1" kern="0" dirty="0">
                <a:latin typeface="Times New Roman" panose="02020603050405020304" pitchFamily="18" charset="0"/>
                <a:ea typeface="Times New Roman" panose="02020603050405020304" pitchFamily="18" charset="0"/>
              </a:rPr>
              <a:t> </a:t>
            </a:r>
          </a:p>
          <a:p>
            <a:pPr>
              <a:lnSpc>
                <a:spcPct val="112000"/>
              </a:lnSpc>
              <a:spcAft>
                <a:spcPts val="170"/>
              </a:spcAft>
            </a:pPr>
            <a:r>
              <a:rPr lang="en-US" b="1"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R="0" indent="-6350">
              <a:lnSpc>
                <a:spcPct val="112000"/>
              </a:lnSpc>
              <a:spcBef>
                <a:spcPts val="0"/>
              </a:spcBef>
              <a:spcAft>
                <a:spcPts val="260"/>
              </a:spcAft>
            </a:pPr>
            <a:r>
              <a:rPr lang="en-US" sz="2800" dirty="0">
                <a:latin typeface="Times New Roman" panose="02020603050405020304" pitchFamily="18" charset="0"/>
                <a:ea typeface="Times New Roman" panose="02020603050405020304" pitchFamily="18" charset="0"/>
              </a:rPr>
              <a:t>MEASURES TO RESOLVE THE PROBLEMS STRENGTHENING THE INTEGRITY OF </a:t>
            </a:r>
          </a:p>
          <a:p>
            <a:pPr marR="0" indent="-6350">
              <a:lnSpc>
                <a:spcPct val="112000"/>
              </a:lnSpc>
              <a:spcBef>
                <a:spcPts val="0"/>
              </a:spcBef>
              <a:spcAft>
                <a:spcPts val="260"/>
              </a:spcAft>
            </a:pPr>
            <a:r>
              <a:rPr lang="en-US" sz="2800" dirty="0">
                <a:latin typeface="Times New Roman" panose="02020603050405020304" pitchFamily="18" charset="0"/>
                <a:ea typeface="Times New Roman" panose="02020603050405020304" pitchFamily="18" charset="0"/>
              </a:rPr>
              <a:t>PAKISTAN </a:t>
            </a:r>
            <a:endParaRPr lang="en-US" dirty="0">
              <a:latin typeface="Times New Roman" panose="02020603050405020304" pitchFamily="18" charset="0"/>
              <a:ea typeface="Times New Roman" panose="02020603050405020304" pitchFamily="18" charset="0"/>
            </a:endParaRPr>
          </a:p>
          <a:p>
            <a:r>
              <a:rPr lang="en-US" sz="2000" dirty="0">
                <a:latin typeface="Times New Roman" panose="02020603050405020304" pitchFamily="18" charset="0"/>
                <a:ea typeface="Times New Roman" panose="02020603050405020304" pitchFamily="18" charset="0"/>
              </a:rPr>
              <a:t>Political Stability . Leadership will, nevertheless, remain a critical variable in the current political equation. The dispute over his wearing two hats notwithstanding, President Musharraf has displayed considerable maturity in his dealings with local politicians and foreign heads of state, and the nagging issue of India's insistence on the prerogatives of a major state in South Asia, which remains a constant irritant to policymakers in this country. Furthermore if we want to be in a comparatively stronger position we need to strengthen internal political stability through establishing the primacy of the representative institutions within the framework of a nationally agreed political framework, building up institutions rather than individuals, and strengthening the rule of law and the principle of taking decisions on merit.</a:t>
            </a:r>
            <a:endParaRPr lang="en-US" sz="2000" dirty="0"/>
          </a:p>
        </p:txBody>
      </p:sp>
    </p:spTree>
    <p:extLst>
      <p:ext uri="{BB962C8B-B14F-4D97-AF65-F5344CB8AC3E}">
        <p14:creationId xmlns:p14="http://schemas.microsoft.com/office/powerpoint/2010/main" val="1672985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2682" y="1227266"/>
            <a:ext cx="8916473" cy="4306307"/>
          </a:xfrm>
          <a:prstGeom prst="rect">
            <a:avLst/>
          </a:prstGeom>
        </p:spPr>
        <p:txBody>
          <a:bodyPr wrap="square">
            <a:spAutoFit/>
          </a:bodyPr>
          <a:lstStyle/>
          <a:p>
            <a:pPr indent="-6350">
              <a:spcBef>
                <a:spcPts val="0"/>
              </a:spcBef>
              <a:spcAft>
                <a:spcPts val="190"/>
              </a:spcAft>
            </a:pPr>
            <a:r>
              <a:rPr lang="en-US" sz="4400" b="1" kern="0" dirty="0" smtClean="0">
                <a:latin typeface="Times New Roman" panose="02020603050405020304" pitchFamily="18" charset="0"/>
                <a:ea typeface="Times New Roman" panose="02020603050405020304" pitchFamily="18" charset="0"/>
              </a:rPr>
              <a:t>                    Introduction </a:t>
            </a:r>
            <a:endParaRPr lang="en-US" sz="4400" b="1" kern="0" dirty="0">
              <a:latin typeface="Times New Roman" panose="02020603050405020304" pitchFamily="18" charset="0"/>
              <a:ea typeface="Times New Roman" panose="02020603050405020304" pitchFamily="18" charset="0"/>
            </a:endParaRPr>
          </a:p>
          <a:p>
            <a:pPr>
              <a:lnSpc>
                <a:spcPct val="112000"/>
              </a:lnSpc>
              <a:spcAft>
                <a:spcPts val="170"/>
              </a:spcAft>
            </a:pPr>
            <a:r>
              <a:rPr lang="en-US" sz="2000" b="1" dirty="0">
                <a:latin typeface="Times New Roman" panose="02020603050405020304" pitchFamily="18" charset="0"/>
                <a:ea typeface="Times New Roman" panose="02020603050405020304" pitchFamily="18" charset="0"/>
              </a:rPr>
              <a:t> </a:t>
            </a:r>
            <a:endParaRPr lang="en-US" sz="2000" dirty="0">
              <a:latin typeface="Times New Roman" panose="02020603050405020304" pitchFamily="18" charset="0"/>
              <a:ea typeface="Times New Roman" panose="02020603050405020304" pitchFamily="18" charset="0"/>
            </a:endParaRPr>
          </a:p>
          <a:p>
            <a:pPr marR="0" lvl="0" fontAlgn="base">
              <a:lnSpc>
                <a:spcPct val="112000"/>
              </a:lnSpc>
              <a:spcBef>
                <a:spcPts val="0"/>
              </a:spcBef>
              <a:spcAft>
                <a:spcPts val="260"/>
              </a:spcAft>
              <a:buClr>
                <a:srgbClr val="000000"/>
              </a:buClr>
              <a:buSzPts val="1200"/>
            </a:pP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creation of Pakistan in 1947 was unique in the sense that it was based on an ideology which sought its roots from religion Islam. The famous slogan of “PAKISTAN KA MATLAB KIA, LA ILAHA ILLALLAH” was the core of the entire freedom movement that had indeed gathered the Muslims of not the majority Muslim areas only but the entire India. Pakistan was demanded to be made a laboratory where Islamic code of conduct was to </a:t>
            </a:r>
            <a:r>
              <a:rPr lang="en-US" sz="200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be </a:t>
            </a:r>
            <a:r>
              <a:rPr lang="en-US" sz="200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practiced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by the Muslims without any differences of </a:t>
            </a: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cast,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sex, and region and equal rights for the religious minorities being the citizens of Pakistan.  </a:t>
            </a:r>
          </a:p>
          <a:p>
            <a:pPr>
              <a:lnSpc>
                <a:spcPct val="112000"/>
              </a:lnSpc>
              <a:spcAft>
                <a:spcPts val="200"/>
              </a:spcAft>
            </a:pPr>
            <a:r>
              <a:rPr lang="en-US" sz="2000" dirty="0">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6269919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163" y="891830"/>
            <a:ext cx="9199809" cy="4336993"/>
          </a:xfrm>
          <a:prstGeom prst="rect">
            <a:avLst/>
          </a:prstGeom>
        </p:spPr>
        <p:txBody>
          <a:bodyPr wrap="square">
            <a:spAutoFit/>
          </a:bodyPr>
          <a:lstStyle/>
          <a:p>
            <a:pPr marL="228600" marR="0" indent="0">
              <a:lnSpc>
                <a:spcPct val="112000"/>
              </a:lnSpc>
              <a:spcBef>
                <a:spcPts val="0"/>
              </a:spcBef>
              <a:spcAft>
                <a:spcPts val="260"/>
              </a:spcAft>
            </a:pPr>
            <a:r>
              <a:rPr lang="en-US" sz="3600" dirty="0">
                <a:latin typeface="Times New Roman" panose="02020603050405020304" pitchFamily="18" charset="0"/>
                <a:ea typeface="Times New Roman" panose="02020603050405020304" pitchFamily="18" charset="0"/>
              </a:rPr>
              <a:t>Good </a:t>
            </a:r>
            <a:r>
              <a:rPr lang="en-US" sz="3600" dirty="0" smtClean="0">
                <a:latin typeface="Times New Roman" panose="02020603050405020304" pitchFamily="18" charset="0"/>
                <a:ea typeface="Times New Roman" panose="02020603050405020304" pitchFamily="18" charset="0"/>
              </a:rPr>
              <a:t>Governess</a:t>
            </a:r>
            <a:endParaRPr lang="en-US" dirty="0">
              <a:latin typeface="Times New Roman" panose="02020603050405020304" pitchFamily="18" charset="0"/>
              <a:ea typeface="Times New Roman" panose="02020603050405020304" pitchFamily="18" charset="0"/>
            </a:endParaRPr>
          </a:p>
          <a:p>
            <a:pPr marR="0" lvl="0" fontAlgn="base">
              <a:lnSpc>
                <a:spcPct val="112000"/>
              </a:lnSpc>
              <a:spcBef>
                <a:spcPts val="0"/>
              </a:spcBef>
              <a:spcAft>
                <a:spcPts val="260"/>
              </a:spcAft>
              <a:buClr>
                <a:srgbClr val="000000"/>
              </a:buClr>
              <a:buSzPts val="1200"/>
            </a:pP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This </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implies that the systems are to be checked and supervised in the interest of nation and the state and not the individuals. Indeed we are on our way to progress. Whatever present government is doing has appeared to be beneficial to the public and the state as a whole. This encompasses the economical activities, maintaining the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groth</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rate, implementing the state policies in true spirit, improving the sate institutions‟ efficiency and keening the organs of state abreast about the functions of the government and keeping them along convincingly. The heterogeneity or linguistic dissimilarities should not be allowed to undermine the national integration. However, to attain this goal the principle of pluralism, which recognizes diversity, shall have to be applied, in earnest, to safeguard the legitimate interests of all the federating units in Pakistan. </a:t>
            </a:r>
            <a:endParaRPr lang="en-US" sz="2000" u="none" strike="noStrike" dirty="0">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4760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314" y="853110"/>
            <a:ext cx="9083899" cy="4700774"/>
          </a:xfrm>
          <a:prstGeom prst="rect">
            <a:avLst/>
          </a:prstGeom>
        </p:spPr>
        <p:txBody>
          <a:bodyPr wrap="square">
            <a:spAutoFit/>
          </a:bodyPr>
          <a:lstStyle/>
          <a:p>
            <a:pPr indent="-6350">
              <a:spcBef>
                <a:spcPts val="0"/>
              </a:spcBef>
              <a:spcAft>
                <a:spcPts val="190"/>
              </a:spcAft>
            </a:pPr>
            <a:r>
              <a:rPr lang="en-US" sz="3600" b="1" kern="0" dirty="0">
                <a:latin typeface="Times New Roman" panose="02020603050405020304" pitchFamily="18" charset="0"/>
                <a:ea typeface="Times New Roman" panose="02020603050405020304" pitchFamily="18" charset="0"/>
              </a:rPr>
              <a:t>Sectarianism.</a:t>
            </a:r>
            <a:r>
              <a:rPr lang="en-US" sz="3600" kern="0" dirty="0">
                <a:latin typeface="Times New Roman" panose="02020603050405020304" pitchFamily="18" charset="0"/>
                <a:ea typeface="Times New Roman" panose="02020603050405020304" pitchFamily="18" charset="0"/>
              </a:rPr>
              <a:t> </a:t>
            </a:r>
            <a:endParaRPr lang="en-US" sz="3600" b="1" kern="0" dirty="0">
              <a:latin typeface="Times New Roman" panose="02020603050405020304" pitchFamily="18" charset="0"/>
              <a:ea typeface="Times New Roman" panose="02020603050405020304" pitchFamily="18" charset="0"/>
            </a:endParaRP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 first concrete step was taken by Pakistan Government January 12, 2002. While announcing a massive campaign to eradicate the sectarian menace, the General Parvez Musharraf banned three sectarian groups, Sipah-e-</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Sahaba</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Pakistan (SSP), Tehreek-e-</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Jafria</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p>
          <a:p>
            <a:pPr marR="0" indent="-6350">
              <a:lnSpc>
                <a:spcPct val="112000"/>
              </a:lnSpc>
              <a:spcBef>
                <a:spcPts val="0"/>
              </a:spcBef>
              <a:spcAft>
                <a:spcPts val="260"/>
              </a:spcAft>
            </a:pPr>
            <a:r>
              <a:rPr lang="en-US" sz="2000" dirty="0">
                <a:latin typeface="Times New Roman" panose="02020603050405020304" pitchFamily="18" charset="0"/>
                <a:ea typeface="Times New Roman" panose="02020603050405020304" pitchFamily="18" charset="0"/>
              </a:rPr>
              <a:t>Pakistan (TJP) and the Tehrik-e-</a:t>
            </a:r>
            <a:r>
              <a:rPr lang="en-US" sz="2000" dirty="0" err="1">
                <a:latin typeface="Times New Roman" panose="02020603050405020304" pitchFamily="18" charset="0"/>
                <a:ea typeface="Times New Roman" panose="02020603050405020304" pitchFamily="18" charset="0"/>
              </a:rPr>
              <a:t>Nifaz</a:t>
            </a:r>
            <a:r>
              <a:rPr lang="en-US" sz="2000" dirty="0">
                <a:latin typeface="Times New Roman" panose="02020603050405020304" pitchFamily="18" charset="0"/>
                <a:ea typeface="Times New Roman" panose="02020603050405020304" pitchFamily="18" charset="0"/>
              </a:rPr>
              <a:t>-e-</a:t>
            </a:r>
            <a:r>
              <a:rPr lang="en-US" sz="2000" dirty="0" err="1">
                <a:latin typeface="Times New Roman" panose="02020603050405020304" pitchFamily="18" charset="0"/>
                <a:ea typeface="Times New Roman" panose="02020603050405020304" pitchFamily="18" charset="0"/>
              </a:rPr>
              <a:t>Shariat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Mohammadi</a:t>
            </a:r>
            <a:r>
              <a:rPr lang="en-US" sz="2000" dirty="0">
                <a:latin typeface="Times New Roman" panose="02020603050405020304" pitchFamily="18" charset="0"/>
                <a:ea typeface="Times New Roman" panose="02020603050405020304" pitchFamily="18" charset="0"/>
              </a:rPr>
              <a:t> (TNSM) and put the Sunni Tehrik on notice. Another two sectarian groups - Sipah-e-Mohammad Pakistan (SMP) and Lashkar-e-</a:t>
            </a:r>
            <a:r>
              <a:rPr lang="en-US" sz="2000" dirty="0" err="1">
                <a:latin typeface="Times New Roman" panose="02020603050405020304" pitchFamily="18" charset="0"/>
                <a:ea typeface="Times New Roman" panose="02020603050405020304" pitchFamily="18" charset="0"/>
              </a:rPr>
              <a:t>Jhangvi</a:t>
            </a:r>
            <a:r>
              <a:rPr lang="en-US" sz="2000" dirty="0">
                <a:latin typeface="Times New Roman" panose="02020603050405020304" pitchFamily="18" charset="0"/>
                <a:ea typeface="Times New Roman" panose="02020603050405020304" pitchFamily="18" charset="0"/>
              </a:rPr>
              <a:t> (LeJ) had been banned earlier, on August 14, 2001. </a:t>
            </a:r>
          </a:p>
          <a:p>
            <a:r>
              <a:rPr lang="en-US" sz="2000" dirty="0">
                <a:latin typeface="Times New Roman" panose="02020603050405020304" pitchFamily="18" charset="0"/>
                <a:ea typeface="Times New Roman" panose="02020603050405020304" pitchFamily="18" charset="0"/>
              </a:rPr>
              <a:t>Following the President‟s concept of Enlightened Moderation, the on going process of curbing the sectarianism is to be assisted by the people of Pakistan for the best interest of the state. This can be done by bringing improvements to </a:t>
            </a:r>
            <a:r>
              <a:rPr lang="en-US" sz="2000" dirty="0" err="1">
                <a:latin typeface="Times New Roman" panose="02020603050405020304" pitchFamily="18" charset="0"/>
                <a:ea typeface="Times New Roman" panose="02020603050405020304" pitchFamily="18" charset="0"/>
              </a:rPr>
              <a:t>lod</a:t>
            </a:r>
            <a:r>
              <a:rPr lang="en-US" sz="2000" dirty="0">
                <a:latin typeface="Times New Roman" panose="02020603050405020304" pitchFamily="18" charset="0"/>
                <a:ea typeface="Times New Roman" panose="02020603050405020304" pitchFamily="18" charset="0"/>
              </a:rPr>
              <a:t> age system of </a:t>
            </a:r>
            <a:r>
              <a:rPr lang="en-US" sz="2000" dirty="0" err="1">
                <a:latin typeface="Times New Roman" panose="02020603050405020304" pitchFamily="18" charset="0"/>
                <a:ea typeface="Times New Roman" panose="02020603050405020304" pitchFamily="18" charset="0"/>
              </a:rPr>
              <a:t>religios</a:t>
            </a:r>
            <a:r>
              <a:rPr lang="en-US" sz="2000" dirty="0">
                <a:latin typeface="Times New Roman" panose="02020603050405020304" pitchFamily="18" charset="0"/>
                <a:ea typeface="Times New Roman" panose="02020603050405020304" pitchFamily="18" charset="0"/>
              </a:rPr>
              <a:t> education that was started in eleventh century in Baghdad and is being followed the same patern without incorporating the modern science education.</a:t>
            </a:r>
            <a:endParaRPr lang="en-US" sz="2000" dirty="0"/>
          </a:p>
        </p:txBody>
      </p:sp>
    </p:spTree>
    <p:extLst>
      <p:ext uri="{BB962C8B-B14F-4D97-AF65-F5344CB8AC3E}">
        <p14:creationId xmlns:p14="http://schemas.microsoft.com/office/powerpoint/2010/main" val="3999567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678" y="1174386"/>
            <a:ext cx="8723291" cy="3299173"/>
          </a:xfrm>
          <a:prstGeom prst="rect">
            <a:avLst/>
          </a:prstGeom>
        </p:spPr>
        <p:txBody>
          <a:bodyPr wrap="square">
            <a:spAutoFit/>
          </a:bodyPr>
          <a:lstStyle/>
          <a:p>
            <a:pPr marR="0" indent="-6350">
              <a:lnSpc>
                <a:spcPct val="102000"/>
              </a:lnSpc>
              <a:spcBef>
                <a:spcPts val="0"/>
              </a:spcBef>
              <a:spcAft>
                <a:spcPts val="1380"/>
              </a:spcAft>
            </a:pPr>
            <a:r>
              <a:rPr lang="en-US" sz="3600" b="1" dirty="0">
                <a:solidFill>
                  <a:srgbClr val="000000"/>
                </a:solidFill>
                <a:latin typeface="Times New Roman" panose="02020603050405020304" pitchFamily="18" charset="0"/>
                <a:ea typeface="Times New Roman" panose="02020603050405020304" pitchFamily="18" charset="0"/>
              </a:rPr>
              <a:t>“Role of Media in the National Integration</a:t>
            </a:r>
            <a:r>
              <a:rPr lang="en-US" sz="3600" b="1" dirty="0" smtClean="0">
                <a:solidFill>
                  <a:srgbClr val="000000"/>
                </a:solidFill>
                <a:latin typeface="Times New Roman" panose="02020603050405020304" pitchFamily="18" charset="0"/>
                <a:ea typeface="Times New Roman" panose="02020603050405020304" pitchFamily="18" charset="0"/>
              </a:rPr>
              <a:t>”</a:t>
            </a:r>
            <a:r>
              <a:rPr lang="en-US" sz="3600" dirty="0" smtClean="0">
                <a:solidFill>
                  <a:srgbClr val="000000"/>
                </a:solidFill>
                <a:latin typeface="Times New Roman" panose="02020603050405020304" pitchFamily="18" charset="0"/>
                <a:ea typeface="Times New Roman" panose="02020603050405020304" pitchFamily="18" charset="0"/>
              </a:rPr>
              <a:t> </a:t>
            </a:r>
            <a:r>
              <a:rPr lang="en-US" sz="3600" b="1" dirty="0" smtClean="0">
                <a:solidFill>
                  <a:srgbClr val="000000"/>
                </a:solidFill>
                <a:latin typeface="Times New Roman" panose="02020603050405020304" pitchFamily="18" charset="0"/>
                <a:ea typeface="Times New Roman" panose="02020603050405020304" pitchFamily="18" charset="0"/>
              </a:rPr>
              <a:t> </a:t>
            </a:r>
            <a:endParaRPr lang="en-US" sz="3600" dirty="0">
              <a:solidFill>
                <a:srgbClr val="000000"/>
              </a:solidFill>
              <a:latin typeface="Times New Roman" panose="02020603050405020304" pitchFamily="18" charset="0"/>
              <a:ea typeface="Times New Roman" panose="02020603050405020304" pitchFamily="18" charset="0"/>
            </a:endParaRPr>
          </a:p>
          <a:p>
            <a:r>
              <a:rPr lang="en-US" sz="2000" dirty="0">
                <a:solidFill>
                  <a:srgbClr val="000000"/>
                </a:solidFill>
                <a:latin typeface="Times New Roman" panose="02020603050405020304" pitchFamily="18" charset="0"/>
                <a:ea typeface="Times New Roman" panose="02020603050405020304" pitchFamily="18" charset="0"/>
              </a:rPr>
              <a:t>Media in Pakistan has been considered as a tool, which has changed the whole political scenario in the country. It has been considered as a source of national cohesion, changing political dimensions and destination of the country. Since the time Musharraf came into power, he had given the free hand to media to have an independent reporting, either a print media or on electronic media, and gave it the name of “freedom of expression.” But slowly and gradually this freedom came under the strict state control by the name of “Pakistan Electronic Media Regulatory Authority Ordinance” (PEMRA). </a:t>
            </a:r>
            <a:endParaRPr lang="en-US" sz="2000" dirty="0"/>
          </a:p>
        </p:txBody>
      </p:sp>
    </p:spTree>
    <p:extLst>
      <p:ext uri="{BB962C8B-B14F-4D97-AF65-F5344CB8AC3E}">
        <p14:creationId xmlns:p14="http://schemas.microsoft.com/office/powerpoint/2010/main" val="13069852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8895" y="1666156"/>
            <a:ext cx="7061915" cy="3477875"/>
          </a:xfrm>
          <a:prstGeom prst="rect">
            <a:avLst/>
          </a:prstGeom>
        </p:spPr>
        <p:txBody>
          <a:bodyPr wrap="square">
            <a:spAutoFit/>
          </a:bodyPr>
          <a:lstStyle/>
          <a:p>
            <a:r>
              <a:rPr lang="en-US" sz="2000" dirty="0">
                <a:solidFill>
                  <a:srgbClr val="000000"/>
                </a:solidFill>
                <a:latin typeface="Times New Roman" panose="02020603050405020304" pitchFamily="18" charset="0"/>
                <a:ea typeface="Times New Roman" panose="02020603050405020304" pitchFamily="18" charset="0"/>
              </a:rPr>
              <a:t>Media has also been considered a cause and a catalyst of national integration in the country. It acted as an amplifier on the national and international issues in Pakistan. It played an active role in gathering the people of Pakistan on one platform, mobilizing the civil society, struggle for democracy and to abolish the dictatorship in the country. It had created awareness in the country, to protest against the unconstitutional and undemocratic acts of the governing elites in Pakistan. Media had to pay a lot as a result of these services; therefore, it is quite clear that media had played a pivotal role in bringing about solidarity and national cohesion in the country. </a:t>
            </a:r>
            <a:endParaRPr lang="en-US" sz="2000" dirty="0"/>
          </a:p>
        </p:txBody>
      </p:sp>
    </p:spTree>
    <p:extLst>
      <p:ext uri="{BB962C8B-B14F-4D97-AF65-F5344CB8AC3E}">
        <p14:creationId xmlns:p14="http://schemas.microsoft.com/office/powerpoint/2010/main" val="34056046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7227" y="1407973"/>
            <a:ext cx="7821769" cy="4372800"/>
          </a:xfrm>
          <a:prstGeom prst="rect">
            <a:avLst/>
          </a:prstGeom>
        </p:spPr>
        <p:txBody>
          <a:bodyPr wrap="square">
            <a:spAutoFit/>
          </a:bodyPr>
          <a:lstStyle/>
          <a:p>
            <a:pPr marR="0" indent="-6350">
              <a:lnSpc>
                <a:spcPct val="102000"/>
              </a:lnSpc>
              <a:spcBef>
                <a:spcPts val="0"/>
              </a:spcBef>
              <a:spcAft>
                <a:spcPts val="1685"/>
              </a:spcAft>
            </a:pPr>
            <a:r>
              <a:rPr lang="en-US" sz="3600" dirty="0">
                <a:solidFill>
                  <a:srgbClr val="000000"/>
                </a:solidFill>
                <a:latin typeface="Times New Roman" panose="02020603050405020304" pitchFamily="18" charset="0"/>
                <a:ea typeface="Times New Roman" panose="02020603050405020304" pitchFamily="18" charset="0"/>
              </a:rPr>
              <a:t> </a:t>
            </a:r>
            <a:r>
              <a:rPr lang="en-US" sz="3600" b="1" dirty="0">
                <a:solidFill>
                  <a:srgbClr val="000000"/>
                </a:solidFill>
                <a:latin typeface="Times New Roman" panose="02020603050405020304" pitchFamily="18" charset="0"/>
                <a:ea typeface="Times New Roman" panose="02020603050405020304" pitchFamily="18" charset="0"/>
              </a:rPr>
              <a:t>Media</a:t>
            </a:r>
            <a:r>
              <a:rPr lang="en-US" sz="3600" dirty="0">
                <a:solidFill>
                  <a:srgbClr val="000000"/>
                </a:solidFill>
                <a:latin typeface="Times New Roman" panose="02020603050405020304" pitchFamily="18" charset="0"/>
                <a:ea typeface="Times New Roman" panose="02020603050405020304" pitchFamily="18" charset="0"/>
              </a:rPr>
              <a:t>: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To define media, “A means of mass communication, such as newspaper, radio, magazines, television and internet.” Media has an important place in Pakistani society as for as social life is concerned. It also played a great role in the formulation of the society on democratic lines. Three ways are broader; </a:t>
            </a:r>
          </a:p>
          <a:p>
            <a:pPr marL="342900" marR="0" lvl="0" indent="-342900" fontAlgn="base">
              <a:lnSpc>
                <a:spcPct val="98000"/>
              </a:lnSpc>
              <a:spcBef>
                <a:spcPts val="0"/>
              </a:spcBef>
              <a:spcAft>
                <a:spcPts val="0"/>
              </a:spcAft>
              <a:buClr>
                <a:srgbClr val="000000"/>
              </a:buClr>
              <a:buSzPts val="1400"/>
              <a:buFont typeface="+mj-lt"/>
              <a:buAutoNum type="arabicPeriod"/>
            </a:pPr>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It informed the people about the on going issues on national level, its impacts on their lives. </a:t>
            </a:r>
          </a:p>
          <a:p>
            <a:pPr marL="342900" marR="0" lvl="0" indent="-342900" fontAlgn="base">
              <a:lnSpc>
                <a:spcPct val="98000"/>
              </a:lnSpc>
              <a:spcBef>
                <a:spcPts val="0"/>
              </a:spcBef>
              <a:spcAft>
                <a:spcPts val="0"/>
              </a:spcAft>
              <a:buClr>
                <a:srgbClr val="000000"/>
              </a:buClr>
              <a:buSzPts val="1400"/>
              <a:buFont typeface="+mj-lt"/>
              <a:buAutoNum type="arabicPeriod"/>
            </a:pPr>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It created as an electoral pole in which it securitizes the political candidates and tells the people about their true pictures, so that they use their power in a better way. It means they make them aware about the power of their votes. </a:t>
            </a:r>
            <a:endParaRPr lang="en-US" sz="2000" u="none" strike="noStrike" dirty="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2468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8591" y="1503685"/>
            <a:ext cx="7061916" cy="3288080"/>
          </a:xfrm>
          <a:prstGeom prst="rect">
            <a:avLst/>
          </a:prstGeom>
        </p:spPr>
        <p:txBody>
          <a:bodyPr wrap="square">
            <a:spAutoFit/>
          </a:bodyPr>
          <a:lstStyle/>
          <a:p>
            <a:pPr marL="342900" lvl="0" indent="-342900" fontAlgn="base">
              <a:lnSpc>
                <a:spcPct val="98000"/>
              </a:lnSpc>
              <a:buClr>
                <a:srgbClr val="000000"/>
              </a:buClr>
              <a:buSzPts val="1400"/>
              <a:buFont typeface="+mj-lt"/>
              <a:buAutoNum type="arabicPeriod"/>
            </a:pPr>
            <a:r>
              <a:rPr lang="en-US" sz="2000" dirty="0" err="1">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em</a:t>
            </a:r>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aware about the power of their votes. </a:t>
            </a:r>
          </a:p>
          <a:p>
            <a:pPr marL="342900" marR="0" lvl="0" indent="-342900" fontAlgn="base">
              <a:lnSpc>
                <a:spcPct val="98000"/>
              </a:lnSpc>
              <a:spcBef>
                <a:spcPts val="0"/>
              </a:spcBef>
              <a:spcAft>
                <a:spcPts val="0"/>
              </a:spcAft>
              <a:buClr>
                <a:srgbClr val="000000"/>
              </a:buClr>
              <a:buSzPts val="1400"/>
              <a:buFont typeface="+mj-lt"/>
              <a:buAutoNum type="arabicPeriod"/>
            </a:pPr>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Media has gained power in recent years as a corporate agency also. It differentiates between different interest groups. </a:t>
            </a:r>
          </a:p>
          <a:p>
            <a:pPr marL="342900" marR="0" lvl="0" indent="-342900" fontAlgn="base">
              <a:lnSpc>
                <a:spcPct val="98000"/>
              </a:lnSpc>
              <a:spcBef>
                <a:spcPts val="0"/>
              </a:spcBef>
              <a:spcAft>
                <a:spcPts val="1410"/>
              </a:spcAft>
              <a:buClr>
                <a:srgbClr val="000000"/>
              </a:buClr>
              <a:buSzPts val="1400"/>
              <a:buFont typeface="+mj-lt"/>
              <a:buAutoNum type="arabicPeriod"/>
            </a:pPr>
            <a:r>
              <a:rPr lang="en-US" sz="20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Media is so much influential that it also influences on the public opinions and acted as a pressure group. </a:t>
            </a:r>
          </a:p>
          <a:p>
            <a:pPr marR="0" indent="-6350">
              <a:lnSpc>
                <a:spcPct val="98000"/>
              </a:lnSpc>
              <a:spcBef>
                <a:spcPts val="0"/>
              </a:spcBef>
              <a:spcAft>
                <a:spcPts val="0"/>
              </a:spcAft>
            </a:pPr>
            <a:r>
              <a:rPr lang="en-US" sz="2000" dirty="0">
                <a:solidFill>
                  <a:srgbClr val="000000"/>
                </a:solidFill>
                <a:latin typeface="Times New Roman" panose="02020603050405020304" pitchFamily="18" charset="0"/>
                <a:ea typeface="Times New Roman" panose="02020603050405020304" pitchFamily="18" charset="0"/>
              </a:rPr>
              <a:t>Pakistan has a wide range of vibrant, independent and skilled print media, like in English language newspapers, “DAWN, FIRDAY TIMES, THE FRONTIER POST, DAILY TIMES, THE NEWS,” and Urdu language newspapers as “JANG, KHABRAIN, EXPRESS, NAWA-E-WAQT” etc.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38036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8287" y="1004251"/>
            <a:ext cx="8890716" cy="4192943"/>
          </a:xfrm>
          <a:prstGeom prst="rect">
            <a:avLst/>
          </a:prstGeom>
        </p:spPr>
        <p:txBody>
          <a:bodyPr wrap="square">
            <a:spAutoFit/>
          </a:bodyPr>
          <a:lstStyle/>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The credit goes to General </a:t>
            </a:r>
            <a:r>
              <a:rPr lang="en-US" sz="2000" dirty="0" err="1">
                <a:solidFill>
                  <a:srgbClr val="000000"/>
                </a:solidFill>
                <a:latin typeface="Times New Roman" panose="02020603050405020304" pitchFamily="18" charset="0"/>
                <a:ea typeface="Times New Roman" panose="02020603050405020304" pitchFamily="18" charset="0"/>
              </a:rPr>
              <a:t>Pervaiz</a:t>
            </a:r>
            <a:r>
              <a:rPr lang="en-US" sz="2000" dirty="0">
                <a:solidFill>
                  <a:srgbClr val="000000"/>
                </a:solidFill>
                <a:latin typeface="Times New Roman" panose="02020603050405020304" pitchFamily="18" charset="0"/>
                <a:ea typeface="Times New Roman" panose="02020603050405020304" pitchFamily="18" charset="0"/>
              </a:rPr>
              <a:t> Musharraf, who had totally changed the outlook, for the private electronic media. He introduced a vast range of TV channels like, GEO, ARY, AAJ, and fully independent and competent with any other TV channels in the World. He set a trend in the private radio channels and gave the access of internet to the people of Pakistan.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In today’s World media has been considered as the most influential source and a tool, which can mobilize the civil society, can affect on the policy making and can increase political participation, and can also tilt the public opinion on any other side. It can also help in personality development, a tool for the accountability of the public servants crises management, reduction of corruption and conflict resolution. It can also play an important role in fighting against social evils like “</a:t>
            </a:r>
            <a:r>
              <a:rPr lang="en-US" sz="2000" dirty="0" err="1">
                <a:solidFill>
                  <a:srgbClr val="000000"/>
                </a:solidFill>
                <a:latin typeface="Times New Roman" panose="02020603050405020304" pitchFamily="18" charset="0"/>
                <a:ea typeface="Times New Roman" panose="02020603050405020304" pitchFamily="18" charset="0"/>
              </a:rPr>
              <a:t>Karo</a:t>
            </a:r>
            <a:r>
              <a:rPr lang="en-US" sz="2000" dirty="0">
                <a:solidFill>
                  <a:srgbClr val="000000"/>
                </a:solidFill>
                <a:latin typeface="Times New Roman" panose="02020603050405020304" pitchFamily="18" charset="0"/>
                <a:ea typeface="Times New Roman" panose="02020603050405020304" pitchFamily="18" charset="0"/>
              </a:rPr>
              <a:t> Kari” women exploitation, and can create a harmonious society. The most influential role played by the media is that it can create national cohesion all over Pakistan.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46913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9651" y="1316196"/>
            <a:ext cx="8633138" cy="4032707"/>
          </a:xfrm>
          <a:prstGeom prst="rect">
            <a:avLst/>
          </a:prstGeom>
        </p:spPr>
        <p:txBody>
          <a:bodyPr wrap="square">
            <a:spAutoFit/>
          </a:bodyPr>
          <a:lstStyle/>
          <a:p>
            <a:pPr marR="0" indent="-6350">
              <a:lnSpc>
                <a:spcPct val="102000"/>
              </a:lnSpc>
              <a:spcBef>
                <a:spcPts val="0"/>
              </a:spcBef>
              <a:spcAft>
                <a:spcPts val="1380"/>
              </a:spcAft>
            </a:pPr>
            <a:r>
              <a:rPr lang="en-US" sz="3600" b="1" dirty="0">
                <a:solidFill>
                  <a:srgbClr val="000000"/>
                </a:solidFill>
                <a:latin typeface="Times New Roman" panose="02020603050405020304" pitchFamily="18" charset="0"/>
                <a:ea typeface="Times New Roman" panose="02020603050405020304" pitchFamily="18" charset="0"/>
              </a:rPr>
              <a:t>National Integration:</a:t>
            </a:r>
            <a:r>
              <a:rPr lang="en-US" sz="3600" dirty="0">
                <a:solidFill>
                  <a:srgbClr val="000000"/>
                </a:solidFill>
                <a:latin typeface="Times New Roman" panose="02020603050405020304" pitchFamily="18" charset="0"/>
                <a:ea typeface="Times New Roman" panose="02020603050405020304" pitchFamily="18" charset="0"/>
              </a:rPr>
              <a:t>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National integration is the awareness of a common identity amongst the citizens of a country. It means that though we belong to different castes, religions and regions and speak different languages we recognize the fact that we are all one. This kind of integration is very important in the building of a strong and prosperous nation.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Media in Pakistan has been considered as a powerful tool in creating national integration. Role of media in Pakistan has always been commendable in this regard. Unity in our country does not mean the kind of oneness that comes from racial and cultural similarity. It is unity in spite of great differences, in other words, unity in diversity. An important historical event in which this unity was displayed was the freedom movement when all the Indians united against the British rule.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88338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1621" y="1283100"/>
            <a:ext cx="8105105" cy="4205254"/>
          </a:xfrm>
          <a:prstGeom prst="rect">
            <a:avLst/>
          </a:prstGeom>
        </p:spPr>
        <p:txBody>
          <a:bodyPr wrap="square">
            <a:spAutoFit/>
          </a:bodyPr>
          <a:lstStyle/>
          <a:p>
            <a:pPr marR="0" indent="-6350">
              <a:lnSpc>
                <a:spcPct val="98000"/>
              </a:lnSpc>
              <a:spcBef>
                <a:spcPts val="0"/>
              </a:spcBef>
              <a:spcAft>
                <a:spcPts val="0"/>
              </a:spcAft>
            </a:pPr>
            <a:r>
              <a:rPr lang="en-US" sz="2000" dirty="0">
                <a:solidFill>
                  <a:srgbClr val="000000"/>
                </a:solidFill>
                <a:latin typeface="Times New Roman" panose="02020603050405020304" pitchFamily="18" charset="0"/>
                <a:ea typeface="Times New Roman" panose="02020603050405020304" pitchFamily="18" charset="0"/>
              </a:rPr>
              <a:t> A unique feature of our country is that all the major religions of the world are practiced here like Islam, Hinduism, Christianity, Buddhism, and Sikhism. </a:t>
            </a:r>
          </a:p>
          <a:p>
            <a:pPr marR="0" indent="-6350">
              <a:lnSpc>
                <a:spcPct val="98000"/>
              </a:lnSpc>
              <a:spcBef>
                <a:spcPts val="0"/>
              </a:spcBef>
              <a:spcAft>
                <a:spcPts val="0"/>
              </a:spcAft>
            </a:pPr>
            <a:r>
              <a:rPr lang="en-US" sz="2000" dirty="0">
                <a:solidFill>
                  <a:srgbClr val="000000"/>
                </a:solidFill>
                <a:latin typeface="Times New Roman" panose="02020603050405020304" pitchFamily="18" charset="0"/>
                <a:ea typeface="Times New Roman" panose="02020603050405020304" pitchFamily="18" charset="0"/>
              </a:rPr>
              <a:t>There are also great varieties in costume, food habits, and social customs.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Geographically our land is diverse and there are amazing differences in climate. Despite all these differences Pakistan is a political entity, every part of which is governed under the same Constitution. We have to co-exist with each other peacefully, respect the culture and religion of our fellow Pakistanis. </a:t>
            </a:r>
          </a:p>
          <a:p>
            <a:pPr marR="0" indent="-6350">
              <a:lnSpc>
                <a:spcPct val="98000"/>
              </a:lnSpc>
              <a:spcBef>
                <a:spcPts val="0"/>
              </a:spcBef>
              <a:spcAft>
                <a:spcPts val="0"/>
              </a:spcAft>
            </a:pPr>
            <a:r>
              <a:rPr lang="en-US" sz="2000" dirty="0">
                <a:solidFill>
                  <a:srgbClr val="000000"/>
                </a:solidFill>
                <a:latin typeface="Times New Roman" panose="02020603050405020304" pitchFamily="18" charset="0"/>
                <a:ea typeface="Times New Roman" panose="02020603050405020304" pitchFamily="18" charset="0"/>
              </a:rPr>
              <a:t>There are many forces that come in the way of our national integration. Often people have very strong feelings about their own religion and language and oppose those of others. Such feelings lead to clashes between different sects. </a:t>
            </a:r>
          </a:p>
          <a:p>
            <a:r>
              <a:rPr lang="en-US" sz="2000" dirty="0">
                <a:solidFill>
                  <a:srgbClr val="000000"/>
                </a:solidFill>
                <a:latin typeface="Times New Roman" panose="02020603050405020304" pitchFamily="18" charset="0"/>
                <a:ea typeface="Times New Roman" panose="02020603050405020304" pitchFamily="18" charset="0"/>
              </a:rPr>
              <a:t>Such occurrences damage our unity and prove to be a hindrance to our progress. </a:t>
            </a:r>
            <a:endParaRPr lang="en-US" sz="2000" dirty="0"/>
          </a:p>
        </p:txBody>
      </p:sp>
    </p:spTree>
    <p:extLst>
      <p:ext uri="{BB962C8B-B14F-4D97-AF65-F5344CB8AC3E}">
        <p14:creationId xmlns:p14="http://schemas.microsoft.com/office/powerpoint/2010/main" val="29522043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0410" y="1398598"/>
            <a:ext cx="7963437" cy="3891322"/>
          </a:xfrm>
          <a:prstGeom prst="rect">
            <a:avLst/>
          </a:prstGeom>
        </p:spPr>
        <p:txBody>
          <a:bodyPr wrap="square">
            <a:spAutoFit/>
          </a:bodyPr>
          <a:lstStyle/>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Wherever, such kind of feelings grow media can create consensus on issue of national integrity. Communalism is one factor that poses a great danger to our unity. The formation of the State of Pakistan in 1947 led to terrible communal riots. A very large number of people lost their lives and their homes and had to undergo a lot of suffering to resettle.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This is also because of the exploitation of such feelings by some politicians to further their interests. If we give more importance to our religion rather than our country we cannot contribute to its progress and development. We have to develop tolerance and understanding for other religions and not let such feelings destroy our unity. When there are such elements work against the integrity and national solidarity of Pakistan, media tries to crush all the movements working against the interests of the country.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75114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194" y="1186056"/>
            <a:ext cx="9315718" cy="3887859"/>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On the creation, Pakistan faced many problems of grave nature, basing on which, India had doubted the survival of Pakistan. Indeed it was difficult to be and continue to exist for the problems were placed and enhanced by the immediate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neighbour</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and enemy. The important ones were, finance, the immigrants, the control of water recourses and shifting of other assets etc. Including other factors like struggle for power by the leaders after the death of Quid-e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Azam</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lack of stable and resourceful government infrastructure delayed the progress of political stability and wholesome consistency of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Pakistan‟s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going. The important national issues which were to be resolved by the political leaders remained under cover and the instability of the state systems in Pakistan caused the development to be retarded </a:t>
            </a: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This study will be covered in the three parts which are given as:- </a:t>
            </a:r>
          </a:p>
        </p:txBody>
      </p:sp>
    </p:spTree>
    <p:extLst>
      <p:ext uri="{BB962C8B-B14F-4D97-AF65-F5344CB8AC3E}">
        <p14:creationId xmlns:p14="http://schemas.microsoft.com/office/powerpoint/2010/main" val="17130960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6625" y="1884127"/>
            <a:ext cx="6739943" cy="3288080"/>
          </a:xfrm>
          <a:prstGeom prst="rect">
            <a:avLst/>
          </a:prstGeom>
        </p:spPr>
        <p:txBody>
          <a:bodyPr wrap="square">
            <a:spAutoFit/>
          </a:bodyPr>
          <a:lstStyle/>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Our National Symbols like the National Flag, the National Anthem, and the National </a:t>
            </a:r>
            <a:r>
              <a:rPr lang="en-US" sz="2000" dirty="0" smtClean="0">
                <a:solidFill>
                  <a:srgbClr val="000000"/>
                </a:solidFill>
                <a:latin typeface="Times New Roman" panose="02020603050405020304" pitchFamily="18" charset="0"/>
                <a:ea typeface="Times New Roman" panose="02020603050405020304" pitchFamily="18" charset="0"/>
              </a:rPr>
              <a:t>sign </a:t>
            </a:r>
            <a:r>
              <a:rPr lang="en-US" sz="2000" dirty="0">
                <a:solidFill>
                  <a:srgbClr val="000000"/>
                </a:solidFill>
                <a:latin typeface="Times New Roman" panose="02020603050405020304" pitchFamily="18" charset="0"/>
                <a:ea typeface="Times New Roman" panose="02020603050405020304" pitchFamily="18" charset="0"/>
              </a:rPr>
              <a:t>also help to remind us that we are all identity. For this reason we stress on the importance of showing proper respect to these symbols. These act as strong unifying forces both in times of celebration and adversity. </a:t>
            </a:r>
          </a:p>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Mass media help in the exposure to all the cultures of different regions of Pakistan. Thus, bringing the whole country together as one nation. Media had always played a distinguished role in the society. Whenever there were crises in the country media played a part as a tool of crises management.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85342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893" y="1463638"/>
            <a:ext cx="8143742" cy="3410164"/>
          </a:xfrm>
          <a:prstGeom prst="rect">
            <a:avLst/>
          </a:prstGeom>
        </p:spPr>
        <p:txBody>
          <a:bodyPr wrap="square">
            <a:spAutoFit/>
          </a:bodyPr>
          <a:lstStyle/>
          <a:p>
            <a:pPr marR="0" indent="-6350">
              <a:lnSpc>
                <a:spcPct val="98000"/>
              </a:lnSpc>
              <a:spcBef>
                <a:spcPts val="0"/>
              </a:spcBef>
              <a:spcAft>
                <a:spcPts val="1410"/>
              </a:spcAft>
            </a:pPr>
            <a:r>
              <a:rPr lang="en-US" sz="2000" dirty="0">
                <a:solidFill>
                  <a:srgbClr val="000000"/>
                </a:solidFill>
                <a:latin typeface="Times New Roman" panose="02020603050405020304" pitchFamily="18" charset="0"/>
                <a:ea typeface="Times New Roman" panose="02020603050405020304" pitchFamily="18" charset="0"/>
              </a:rPr>
              <a:t>Whenever there are forces working against the integrity and solidarity of Pakistan media also performs as a tool of information between the government and the masses. Media have to act as a watchdog that has an eye on everything in the society, to tell the good and bad to the society. Print media has been considered as relatively new in our country. Yet it played a very sensitive role in the country. Although free independent and active media played a very active role in ensuring solidarity in Pakistan. If the media exposed the truth of the facts to the people, it was criticized by the government that media exaggerated the truth and did not considered the national interest on the top priority. Therefore, it was said, “Truth is the first causality in war”. </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09109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8034" y="678301"/>
            <a:ext cx="8229600" cy="4983800"/>
          </a:xfrm>
          <a:prstGeom prst="rect">
            <a:avLst/>
          </a:prstGeom>
        </p:spPr>
        <p:txBody>
          <a:bodyPr wrap="square">
            <a:spAutoFit/>
          </a:bodyPr>
          <a:lstStyle/>
          <a:p>
            <a:pPr lvl="0" fontAlgn="base">
              <a:lnSpc>
                <a:spcPct val="112000"/>
              </a:lnSpc>
              <a:spcAft>
                <a:spcPts val="260"/>
              </a:spcAft>
              <a:buClr>
                <a:srgbClr val="000000"/>
              </a:buClr>
              <a:buSzPts val="1200"/>
            </a:pPr>
            <a:r>
              <a:rPr lang="en-US" sz="28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Part-I - Background and present status of Pakistan </a:t>
            </a:r>
            <a:endParaRPr lang="en-US"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2000"/>
              </a:lnSpc>
              <a:spcAft>
                <a:spcPts val="195"/>
              </a:spcAft>
            </a:pPr>
            <a:r>
              <a:rPr lang="en-US" dirty="0">
                <a:latin typeface="Times New Roman" panose="02020603050405020304" pitchFamily="18" charset="0"/>
                <a:ea typeface="Times New Roman" panose="02020603050405020304" pitchFamily="18" charset="0"/>
              </a:rPr>
              <a:t> </a:t>
            </a:r>
          </a:p>
          <a:p>
            <a:pPr marL="152400" marR="0" indent="0">
              <a:lnSpc>
                <a:spcPct val="112000"/>
              </a:lnSpc>
              <a:spcBef>
                <a:spcPts val="0"/>
              </a:spcBef>
              <a:spcAft>
                <a:spcPts val="260"/>
              </a:spcAft>
            </a:pPr>
            <a:r>
              <a:rPr lang="en-US" sz="2800" dirty="0">
                <a:latin typeface="Times New Roman" panose="02020603050405020304" pitchFamily="18" charset="0"/>
                <a:ea typeface="Times New Roman" panose="02020603050405020304" pitchFamily="18" charset="0"/>
              </a:rPr>
              <a:t>Part 2</a:t>
            </a:r>
            <a:endParaRPr lang="en-US" dirty="0">
              <a:latin typeface="Times New Roman" panose="02020603050405020304" pitchFamily="18" charset="0"/>
              <a:ea typeface="Times New Roman" panose="02020603050405020304" pitchFamily="18" charset="0"/>
            </a:endParaRPr>
          </a:p>
          <a:p>
            <a:pPr marL="152400" marR="0" indent="0">
              <a:lnSpc>
                <a:spcPct val="112000"/>
              </a:lnSpc>
              <a:spcBef>
                <a:spcPts val="0"/>
              </a:spcBef>
              <a:spcAft>
                <a:spcPts val="260"/>
              </a:spcAft>
            </a:pPr>
            <a:r>
              <a:rPr lang="en-US" sz="2800" dirty="0">
                <a:latin typeface="Times New Roman" panose="02020603050405020304" pitchFamily="18" charset="0"/>
                <a:ea typeface="Times New Roman" panose="02020603050405020304" pitchFamily="18" charset="0"/>
              </a:rPr>
              <a:t>The factors which effect the national integrity</a:t>
            </a:r>
            <a:endParaRPr lang="en-US" dirty="0">
              <a:latin typeface="Times New Roman" panose="02020603050405020304" pitchFamily="18" charset="0"/>
              <a:ea typeface="Times New Roman" panose="02020603050405020304" pitchFamily="18" charset="0"/>
            </a:endParaRP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Financial issues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Balochistan issue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Water resources including Kalanagh Dam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Provincial autonomy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Sectarianism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Ethnic / provincial groups </a:t>
            </a:r>
          </a:p>
          <a:p>
            <a:pPr marL="342900" marR="0" lvl="0" indent="-342900" fontAlgn="base">
              <a:lnSpc>
                <a:spcPct val="112000"/>
              </a:lnSpc>
              <a:spcBef>
                <a:spcPts val="0"/>
              </a:spcBef>
              <a:spcAft>
                <a:spcPts val="260"/>
              </a:spcAft>
              <a:buClr>
                <a:srgbClr val="000000"/>
              </a:buClr>
              <a:buSzPts val="1200"/>
              <a:buFont typeface="+mj-lt"/>
              <a:buAutoNum type="arabicParenBoth"/>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Political instability  </a:t>
            </a:r>
          </a:p>
          <a:p>
            <a:pPr>
              <a:lnSpc>
                <a:spcPct val="112000"/>
              </a:lnSpc>
              <a:spcAft>
                <a:spcPts val="210"/>
              </a:spcAft>
            </a:pPr>
            <a:r>
              <a:rPr lang="en-US" dirty="0">
                <a:latin typeface="Times New Roman" panose="02020603050405020304" pitchFamily="18"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53406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923" y="1065415"/>
            <a:ext cx="8967990" cy="4134465"/>
          </a:xfrm>
          <a:prstGeom prst="rect">
            <a:avLst/>
          </a:prstGeom>
        </p:spPr>
        <p:txBody>
          <a:bodyPr wrap="square">
            <a:spAutoFit/>
          </a:bodyPr>
          <a:lstStyle/>
          <a:p>
            <a:pPr marR="0" indent="-6350">
              <a:lnSpc>
                <a:spcPct val="112000"/>
              </a:lnSpc>
              <a:spcBef>
                <a:spcPts val="0"/>
              </a:spcBef>
              <a:spcAft>
                <a:spcPts val="260"/>
              </a:spcAft>
            </a:pPr>
            <a:r>
              <a:rPr lang="en-US" dirty="0">
                <a:latin typeface="Times New Roman" panose="02020603050405020304" pitchFamily="18" charset="0"/>
                <a:ea typeface="Times New Roman" panose="02020603050405020304" pitchFamily="18" charset="0"/>
              </a:rPr>
              <a:t>. </a:t>
            </a:r>
            <a:r>
              <a:rPr lang="en-US" sz="2400" b="1" dirty="0">
                <a:latin typeface="Times New Roman" panose="02020603050405020304" pitchFamily="18" charset="0"/>
                <a:ea typeface="Times New Roman" panose="02020603050405020304" pitchFamily="18" charset="0"/>
              </a:rPr>
              <a:t>Part-III</a:t>
            </a:r>
            <a:r>
              <a:rPr lang="en-US" sz="280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 Remedial measures to resolve the issues / solve the problems </a:t>
            </a:r>
          </a:p>
          <a:p>
            <a:pPr>
              <a:lnSpc>
                <a:spcPct val="112000"/>
              </a:lnSpc>
              <a:spcAft>
                <a:spcPts val="220"/>
              </a:spcAft>
            </a:pPr>
            <a:r>
              <a:rPr lang="en-US" dirty="0">
                <a:latin typeface="Times New Roman" panose="02020603050405020304" pitchFamily="18" charset="0"/>
                <a:ea typeface="Times New Roman" panose="02020603050405020304" pitchFamily="18" charset="0"/>
              </a:rPr>
              <a:t> </a:t>
            </a:r>
          </a:p>
          <a:p>
            <a:pPr indent="-6350">
              <a:spcBef>
                <a:spcPts val="0"/>
              </a:spcBef>
              <a:spcAft>
                <a:spcPts val="190"/>
              </a:spcAft>
            </a:pPr>
            <a:r>
              <a:rPr lang="en-US" sz="2400" b="1" kern="0" dirty="0">
                <a:latin typeface="Times New Roman" panose="02020603050405020304" pitchFamily="18" charset="0"/>
                <a:ea typeface="Times New Roman" panose="02020603050405020304" pitchFamily="18" charset="0"/>
              </a:rPr>
              <a:t>PART-I</a:t>
            </a:r>
            <a:r>
              <a:rPr lang="en-US" kern="0" dirty="0">
                <a:latin typeface="Times New Roman" panose="02020603050405020304" pitchFamily="18" charset="0"/>
                <a:ea typeface="Times New Roman" panose="02020603050405020304" pitchFamily="18" charset="0"/>
              </a:rPr>
              <a:t> </a:t>
            </a:r>
            <a:endParaRPr lang="en-US" b="1" kern="0" dirty="0">
              <a:latin typeface="Times New Roman" panose="02020603050405020304" pitchFamily="18" charset="0"/>
              <a:ea typeface="Times New Roman" panose="02020603050405020304" pitchFamily="18" charset="0"/>
            </a:endParaRPr>
          </a:p>
          <a:p>
            <a:pPr>
              <a:lnSpc>
                <a:spcPct val="112000"/>
              </a:lnSpc>
              <a:spcAft>
                <a:spcPts val="230"/>
              </a:spcAft>
            </a:pPr>
            <a:r>
              <a:rPr lang="en-US" dirty="0">
                <a:latin typeface="Times New Roman" panose="02020603050405020304" pitchFamily="18" charset="0"/>
                <a:ea typeface="Times New Roman" panose="02020603050405020304" pitchFamily="18" charset="0"/>
              </a:rPr>
              <a:t> </a:t>
            </a:r>
          </a:p>
          <a:p>
            <a:pPr indent="-6350">
              <a:spcBef>
                <a:spcPts val="0"/>
              </a:spcBef>
              <a:spcAft>
                <a:spcPts val="190"/>
              </a:spcAft>
            </a:pPr>
            <a:r>
              <a:rPr lang="en-US" sz="2400" b="1" kern="0" dirty="0">
                <a:latin typeface="Times New Roman" panose="02020603050405020304" pitchFamily="18" charset="0"/>
                <a:ea typeface="Times New Roman" panose="02020603050405020304" pitchFamily="18" charset="0"/>
              </a:rPr>
              <a:t>Background / Current Status of Ethnic Divide</a:t>
            </a:r>
            <a:r>
              <a:rPr lang="en-US" b="1" kern="0" dirty="0">
                <a:latin typeface="Times New Roman" panose="02020603050405020304" pitchFamily="18" charset="0"/>
                <a:ea typeface="Times New Roman" panose="02020603050405020304" pitchFamily="18" charset="0"/>
              </a:rPr>
              <a:t> </a:t>
            </a:r>
          </a:p>
          <a:p>
            <a:pPr>
              <a:lnSpc>
                <a:spcPct val="112000"/>
              </a:lnSpc>
              <a:spcAft>
                <a:spcPts val="170"/>
              </a:spcAft>
            </a:pPr>
            <a:r>
              <a:rPr lang="en-US" b="1"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 people of Pakistan are ethnically diverse. They trace their ethnic lineages to many different origins, largely because the country lies in an area that was invaded repeatedly during its long history. Migrations of Muslims from India since 1947 and refugees from Afghanistan since the 1980s have significantly changed the demographics of certain areas of the country. </a:t>
            </a:r>
            <a:endParaRPr lang="en-US" sz="2000" u="none" strike="noStrike" dirty="0">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3699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317" y="1360706"/>
            <a:ext cx="8852079" cy="3577454"/>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The people of Pakistan come from ethnic stocks such as Dravidian, Indo-Aryan, Greek, Scythian, Hun, Arab, Mongol, Persian, and Afghan. Although an overwhelming majority of the people are Muslim, religion does not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supercede</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ethnic affiliations. The people follow many different cultural traditions and speak many different languages and dialects. </a:t>
            </a:r>
          </a:p>
          <a:p>
            <a:pPr>
              <a:lnSpc>
                <a:spcPct val="112000"/>
              </a:lnSpc>
              <a:spcAft>
                <a:spcPts val="195"/>
              </a:spcAft>
            </a:pPr>
            <a:r>
              <a:rPr lang="en-US" sz="2000" dirty="0">
                <a:latin typeface="Times New Roman" panose="02020603050405020304" pitchFamily="18" charset="0"/>
                <a:ea typeface="Times New Roman" panose="02020603050405020304" pitchFamily="18" charset="0"/>
              </a:rPr>
              <a:t> </a:t>
            </a:r>
          </a:p>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Immediately after partition, Pakistan had to face great problems in the political sphere. Of many was the issue of provincialism which was the most alarming issue for the stability and solidarity of the ne country. The linguistic agitation added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feul</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to the fire in airing sentiments of provincialism </a:t>
            </a:r>
          </a:p>
        </p:txBody>
      </p:sp>
    </p:spTree>
    <p:extLst>
      <p:ext uri="{BB962C8B-B14F-4D97-AF65-F5344CB8AC3E}">
        <p14:creationId xmlns:p14="http://schemas.microsoft.com/office/powerpoint/2010/main" val="4242123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581" y="1313644"/>
            <a:ext cx="8912180" cy="4650056"/>
          </a:xfrm>
          <a:prstGeom prst="rect">
            <a:avLst/>
          </a:prstGeom>
        </p:spPr>
        <p:txBody>
          <a:bodyPr wrap="square">
            <a:spAutoFit/>
          </a:bodyPr>
          <a:lstStyle/>
          <a:p>
            <a:pPr lvl="0" fontAlgn="base">
              <a:lnSpc>
                <a:spcPct val="112000"/>
              </a:lnSpc>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Pakistan is a multilingual and multiethnic nation. Most of the people belong to one of the country‟s five major ethnolinguistic groups: Punjabis, Sindhis, Pashtuns (Pakhtuns), Mohajirs and Baluchis. Ethnically distinct subgroups exist within each of these five categories. Overall, ethnic identity is multilayered and complex and may be based on a combination of religion, language, ethnicity, and tribe. The ethnic groups of Pakistan are distributed according to their historical settlement in the region. The current political regions of Pakistan roughly correspond to the settlement patterns established long before the partition of British India in 1947, when Pakistan was created as a homeland for Indian Muslims and this political culture has stronfg remains of feudalism in it. </a:t>
            </a:r>
          </a:p>
          <a:p>
            <a:pPr>
              <a:lnSpc>
                <a:spcPct val="112000"/>
              </a:lnSpc>
              <a:spcAft>
                <a:spcPts val="195"/>
              </a:spcAft>
            </a:pPr>
            <a:r>
              <a:rPr lang="en-US" sz="2000" dirty="0">
                <a:latin typeface="Times New Roman" panose="02020603050405020304" pitchFamily="18" charset="0"/>
                <a:ea typeface="Times New Roman" panose="02020603050405020304" pitchFamily="18" charset="0"/>
              </a:rPr>
              <a:t> </a:t>
            </a:r>
          </a:p>
          <a:p>
            <a:pPr marR="0" lvl="0" fontAlgn="base">
              <a:lnSpc>
                <a:spcPct val="112000"/>
              </a:lnSpc>
              <a:spcBef>
                <a:spcPts val="0"/>
              </a:spcBef>
              <a:spcAft>
                <a:spcPts val="260"/>
              </a:spcAft>
              <a:buClr>
                <a:srgbClr val="000000"/>
              </a:buClr>
              <a:buSzPts val="1200"/>
            </a:pPr>
            <a:r>
              <a:rPr lang="en-US" sz="2000"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2000"/>
              </a:lnSpc>
            </a:pPr>
            <a:r>
              <a:rPr lang="en-US" sz="2000" dirty="0">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2115932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681" y="2059067"/>
            <a:ext cx="8517228" cy="2246769"/>
          </a:xfrm>
          <a:prstGeom prst="rect">
            <a:avLst/>
          </a:prstGeom>
        </p:spPr>
        <p:txBody>
          <a:bodyPr wrap="square">
            <a:spAutoFit/>
          </a:bodyPr>
          <a:lstStyle/>
          <a:p>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Punjabis constitute 58 percent of the population. They have diverse origins, but over the centuries they coalesced into a coherent ethnic group in the historic Punjab region and developed a common language, Punjabi. Today most Punjabis prefer to read and write in </a:t>
            </a:r>
            <a:r>
              <a:rPr lang="en-US" sz="2000" dirty="0" err="1">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Pakistan‟s</a:t>
            </a: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official language, Urdu, and their language-based ethnic identity is relatively weak. Many Punjabis are farmers in the fertile valley of Punjab Province. Punjabis also predominate in the military and the federal government.</a:t>
            </a:r>
            <a:endParaRPr lang="en-US" sz="2000" dirty="0"/>
          </a:p>
        </p:txBody>
      </p:sp>
    </p:spTree>
    <p:extLst>
      <p:ext uri="{BB962C8B-B14F-4D97-AF65-F5344CB8AC3E}">
        <p14:creationId xmlns:p14="http://schemas.microsoft.com/office/powerpoint/2010/main" val="2374606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203" y="1382688"/>
            <a:ext cx="7100552" cy="2505301"/>
          </a:xfrm>
          <a:prstGeom prst="rect">
            <a:avLst/>
          </a:prstGeom>
        </p:spPr>
        <p:txBody>
          <a:bodyPr wrap="square">
            <a:spAutoFit/>
          </a:bodyPr>
          <a:lstStyle/>
          <a:p>
            <a:pPr marR="0" lvl="0" fontAlgn="base">
              <a:lnSpc>
                <a:spcPct val="112000"/>
              </a:lnSpc>
              <a:spcBef>
                <a:spcPts val="0"/>
              </a:spcBef>
              <a:spcAft>
                <a:spcPts val="260"/>
              </a:spcAft>
              <a:buClr>
                <a:srgbClr val="000000"/>
              </a:buClr>
              <a:buSzPts val="1200"/>
            </a:pPr>
            <a:r>
              <a:rPr lang="en-US" sz="2000" dirty="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Sindhis constitute 13 percent of the population of Pakistan. Their traditional homeland is the province of Sind, where they maintain the country‟s largest concentration of large landholdings. Sindhis are a predominantly rural people. They have a strong sense of linguistic and cultural pride and identity. They have a rich literary and folk tradition and prefer to read and write in their own language, Sindhi. </a:t>
            </a:r>
          </a:p>
        </p:txBody>
      </p:sp>
    </p:spTree>
    <p:extLst>
      <p:ext uri="{BB962C8B-B14F-4D97-AF65-F5344CB8AC3E}">
        <p14:creationId xmlns:p14="http://schemas.microsoft.com/office/powerpoint/2010/main" val="4130287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88</TotalTime>
  <Words>3564</Words>
  <Application>Microsoft Office PowerPoint</Application>
  <PresentationFormat>Custom</PresentationFormat>
  <Paragraphs>97</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Mustafa</dc:creator>
  <cp:lastModifiedBy>Dua Computers</cp:lastModifiedBy>
  <cp:revision>25</cp:revision>
  <dcterms:created xsi:type="dcterms:W3CDTF">2017-12-11T00:03:58Z</dcterms:created>
  <dcterms:modified xsi:type="dcterms:W3CDTF">2019-04-26T05:14:30Z</dcterms:modified>
</cp:coreProperties>
</file>